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644" r:id="rId2"/>
    <p:sldId id="645" r:id="rId3"/>
    <p:sldId id="646" r:id="rId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27">
          <p15:clr>
            <a:srgbClr val="A4A3A4"/>
          </p15:clr>
        </p15:guide>
        <p15:guide id="2" pos="998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8587"/>
    <a:srgbClr val="F2F2F2"/>
    <a:srgbClr val="E7E5E3"/>
    <a:srgbClr val="627678"/>
    <a:srgbClr val="AAB2B9"/>
    <a:srgbClr val="F1F0EF"/>
    <a:srgbClr val="E1C8C7"/>
    <a:srgbClr val="C8AA78"/>
    <a:srgbClr val="FFFFFF"/>
    <a:srgbClr val="DFD4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7" autoAdjust="0"/>
    <p:restoredTop sz="93992" autoAdjust="0"/>
  </p:normalViewPr>
  <p:slideViewPr>
    <p:cSldViewPr snapToGrid="0" showGuides="1">
      <p:cViewPr varScale="1">
        <p:scale>
          <a:sx n="110" d="100"/>
          <a:sy n="110" d="100"/>
        </p:scale>
        <p:origin x="184" y="1856"/>
      </p:cViewPr>
      <p:guideLst>
        <p:guide orient="horz" pos="2527"/>
        <p:guide pos="998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0DFCB8-7EF4-48C1-8984-7222E239D7EE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A3BA41-6BA2-47AC-9C1D-5ECEA0A6E28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3BA41-6BA2-47AC-9C1D-5ECEA0A6E282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3BA41-6BA2-47AC-9C1D-5ECEA0A6E28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96641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3BA41-6BA2-47AC-9C1D-5ECEA0A6E28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27479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-163096" y="0"/>
            <a:ext cx="949749" cy="703198"/>
            <a:chOff x="-223608" y="-31542"/>
            <a:chExt cx="2578881" cy="1909415"/>
          </a:xfrm>
        </p:grpSpPr>
        <p:sp>
          <p:nvSpPr>
            <p:cNvPr id="7" name="等腰三角形 6"/>
            <p:cNvSpPr/>
            <p:nvPr/>
          </p:nvSpPr>
          <p:spPr>
            <a:xfrm rot="10800000">
              <a:off x="0" y="-31542"/>
              <a:ext cx="2040368" cy="175893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rot="10800000">
              <a:off x="675142" y="384941"/>
              <a:ext cx="1680131" cy="1448388"/>
            </a:xfrm>
            <a:prstGeom prst="triangle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/>
            <p:cNvSpPr/>
            <p:nvPr/>
          </p:nvSpPr>
          <p:spPr>
            <a:xfrm rot="10800000">
              <a:off x="-223608" y="1172205"/>
              <a:ext cx="818574" cy="705668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10"/>
            <p:cNvSpPr/>
            <p:nvPr/>
          </p:nvSpPr>
          <p:spPr>
            <a:xfrm rot="10800000">
              <a:off x="1897649" y="1482588"/>
              <a:ext cx="366327" cy="315799"/>
            </a:xfrm>
            <a:prstGeom prst="triangle">
              <a:avLst/>
            </a:prstGeom>
            <a:solidFill>
              <a:srgbClr val="6F858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-163096" y="0"/>
            <a:ext cx="949749" cy="703198"/>
            <a:chOff x="-223608" y="-31542"/>
            <a:chExt cx="2578881" cy="1909415"/>
          </a:xfrm>
        </p:grpSpPr>
        <p:sp>
          <p:nvSpPr>
            <p:cNvPr id="7" name="等腰三角形 6"/>
            <p:cNvSpPr/>
            <p:nvPr/>
          </p:nvSpPr>
          <p:spPr>
            <a:xfrm rot="10800000">
              <a:off x="0" y="-31542"/>
              <a:ext cx="2040368" cy="175893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rot="10800000">
              <a:off x="675142" y="384941"/>
              <a:ext cx="1680131" cy="1448388"/>
            </a:xfrm>
            <a:prstGeom prst="triangle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/>
            <p:cNvSpPr/>
            <p:nvPr/>
          </p:nvSpPr>
          <p:spPr>
            <a:xfrm rot="10800000">
              <a:off x="-223608" y="1172205"/>
              <a:ext cx="818574" cy="705668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10"/>
            <p:cNvSpPr/>
            <p:nvPr/>
          </p:nvSpPr>
          <p:spPr>
            <a:xfrm rot="10800000">
              <a:off x="1897649" y="1482588"/>
              <a:ext cx="366327" cy="315799"/>
            </a:xfrm>
            <a:prstGeom prst="triangle">
              <a:avLst/>
            </a:prstGeom>
            <a:solidFill>
              <a:srgbClr val="6F858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534029" y="1081755"/>
            <a:ext cx="1906611" cy="1906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14" name="矩形 13"/>
          <p:cNvSpPr/>
          <p:nvPr userDrawn="1"/>
        </p:nvSpPr>
        <p:spPr>
          <a:xfrm>
            <a:off x="534028" y="3083507"/>
            <a:ext cx="1906611" cy="19066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 userDrawn="1"/>
        </p:nvSpPr>
        <p:spPr>
          <a:xfrm>
            <a:off x="2591428" y="1081755"/>
            <a:ext cx="1906611" cy="1906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2591428" y="3083507"/>
            <a:ext cx="1906611" cy="1906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19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4645961" y="1081755"/>
            <a:ext cx="1906611" cy="1906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20" name="矩形 19"/>
          <p:cNvSpPr/>
          <p:nvPr userDrawn="1"/>
        </p:nvSpPr>
        <p:spPr>
          <a:xfrm>
            <a:off x="4645960" y="3083507"/>
            <a:ext cx="1906611" cy="1906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 userDrawn="1"/>
        </p:nvSpPr>
        <p:spPr>
          <a:xfrm>
            <a:off x="6703360" y="1081755"/>
            <a:ext cx="1906611" cy="1906611"/>
          </a:xfrm>
          <a:prstGeom prst="rect">
            <a:avLst/>
          </a:prstGeom>
          <a:solidFill>
            <a:srgbClr val="6F85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6703360" y="3083507"/>
            <a:ext cx="1906611" cy="1906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 userDrawn="1"/>
        </p:nvSpPr>
        <p:spPr>
          <a:xfrm>
            <a:off x="4645959" y="1081754"/>
            <a:ext cx="3964012" cy="39083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-163096" y="0"/>
            <a:ext cx="949749" cy="703198"/>
            <a:chOff x="-223608" y="-31542"/>
            <a:chExt cx="2578881" cy="1909415"/>
          </a:xfrm>
        </p:grpSpPr>
        <p:sp>
          <p:nvSpPr>
            <p:cNvPr id="7" name="等腰三角形 6"/>
            <p:cNvSpPr/>
            <p:nvPr/>
          </p:nvSpPr>
          <p:spPr>
            <a:xfrm rot="10800000">
              <a:off x="0" y="-31542"/>
              <a:ext cx="2040368" cy="175893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rot="10800000">
              <a:off x="675142" y="384941"/>
              <a:ext cx="1680131" cy="1448388"/>
            </a:xfrm>
            <a:prstGeom prst="triangle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/>
            <p:cNvSpPr/>
            <p:nvPr/>
          </p:nvSpPr>
          <p:spPr>
            <a:xfrm rot="10800000">
              <a:off x="-223608" y="1172205"/>
              <a:ext cx="818574" cy="705668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10"/>
            <p:cNvSpPr/>
            <p:nvPr/>
          </p:nvSpPr>
          <p:spPr>
            <a:xfrm rot="10800000">
              <a:off x="1897649" y="1482588"/>
              <a:ext cx="366327" cy="315799"/>
            </a:xfrm>
            <a:prstGeom prst="triangle">
              <a:avLst/>
            </a:prstGeom>
            <a:solidFill>
              <a:srgbClr val="6F858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534029" y="1081755"/>
            <a:ext cx="1906611" cy="1906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14" name="矩形 13"/>
          <p:cNvSpPr/>
          <p:nvPr userDrawn="1"/>
        </p:nvSpPr>
        <p:spPr>
          <a:xfrm>
            <a:off x="534028" y="3083507"/>
            <a:ext cx="1906611" cy="19066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 userDrawn="1"/>
        </p:nvSpPr>
        <p:spPr>
          <a:xfrm>
            <a:off x="2591428" y="1081755"/>
            <a:ext cx="1906611" cy="1906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2591428" y="3083507"/>
            <a:ext cx="1906611" cy="1906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9989D-4831-4E99-B76E-9A53CB0F3A88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A_矩形 7"/>
          <p:cNvSpPr/>
          <p:nvPr>
            <p:custDataLst>
              <p:tags r:id="rId1"/>
            </p:custDataLst>
          </p:nvPr>
        </p:nvSpPr>
        <p:spPr>
          <a:xfrm>
            <a:off x="845705" y="56690"/>
            <a:ext cx="17235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20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数据获取方法</a:t>
            </a:r>
          </a:p>
        </p:txBody>
      </p:sp>
      <p:sp>
        <p:nvSpPr>
          <p:cNvPr id="33" name="PA_矩形 8"/>
          <p:cNvSpPr/>
          <p:nvPr>
            <p:custDataLst>
              <p:tags r:id="rId2"/>
            </p:custDataLst>
          </p:nvPr>
        </p:nvSpPr>
        <p:spPr>
          <a:xfrm>
            <a:off x="845705" y="438689"/>
            <a:ext cx="234734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685800">
              <a:defRPr/>
            </a:pPr>
            <a:r>
              <a:rPr lang="en-US" altLang="zh-CN" sz="1050" b="1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微软雅黑" panose="020B0503020204020204" charset="-122"/>
              </a:rPr>
              <a:t>Crawling</a:t>
            </a:r>
            <a:r>
              <a:rPr lang="zh-CN" altLang="en-US" sz="1050" b="1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微软雅黑" panose="020B0503020204020204" charset="-122"/>
              </a:rPr>
              <a:t> </a:t>
            </a:r>
            <a:r>
              <a:rPr lang="en-US" altLang="zh-CN" sz="1050" b="1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微软雅黑" panose="020B0503020204020204" charset="-122"/>
              </a:rPr>
              <a:t>data</a:t>
            </a:r>
            <a:r>
              <a:rPr lang="zh-CN" altLang="en-US" sz="1050" b="1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微软雅黑" panose="020B0503020204020204" charset="-122"/>
              </a:rPr>
              <a:t> </a:t>
            </a:r>
            <a:endParaRPr lang="en-US" altLang="zh-CN" sz="1050" b="1" kern="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微软雅黑" panose="020B0503020204020204" charset="-122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D287040A-B04E-8544-A4D9-E47D670586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758110"/>
            <a:ext cx="5493895" cy="4304701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060EC546-DD5E-A945-8990-4C9C6F1AE8DF}"/>
              </a:ext>
            </a:extLst>
          </p:cNvPr>
          <p:cNvSpPr txBox="1"/>
          <p:nvPr/>
        </p:nvSpPr>
        <p:spPr>
          <a:xfrm>
            <a:off x="5991627" y="1361676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b="1" dirty="0"/>
              <a:t>以朝日新闻为例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92CD7185-1955-AF43-B6CF-09B924FBEF47}"/>
              </a:ext>
            </a:extLst>
          </p:cNvPr>
          <p:cNvGrpSpPr/>
          <p:nvPr/>
        </p:nvGrpSpPr>
        <p:grpSpPr>
          <a:xfrm>
            <a:off x="5493895" y="1973035"/>
            <a:ext cx="3886000" cy="1874849"/>
            <a:chOff x="5408133" y="1973035"/>
            <a:chExt cx="3886000" cy="1874849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2FE4B949-739F-994B-8EF0-CB04A99808A1}"/>
                </a:ext>
              </a:extLst>
            </p:cNvPr>
            <p:cNvSpPr/>
            <p:nvPr/>
          </p:nvSpPr>
          <p:spPr>
            <a:xfrm>
              <a:off x="5408133" y="2382541"/>
              <a:ext cx="369364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buFont typeface="Arial" panose="020B0604020202020204" pitchFamily="34" charset="0"/>
                <a:buChar char="•"/>
              </a:pPr>
              <a:r>
                <a:rPr lang="zh-CN" altLang="en-US" b="1" dirty="0">
                  <a:latin typeface="Nunito" panose="020F0502020204030204" pitchFamily="34" charset="0"/>
                </a:rPr>
                <a:t> 利用 </a:t>
              </a:r>
              <a:r>
                <a:rPr lang="en-US" altLang="zh-CN" b="1" dirty="0">
                  <a:latin typeface="Nunito" panose="020F0502020204030204" pitchFamily="34" charset="0"/>
                </a:rPr>
                <a:t>Selenium</a:t>
              </a:r>
              <a:r>
                <a:rPr lang="zh-CN" altLang="en-US" b="1" dirty="0">
                  <a:latin typeface="Nunito" panose="020F0502020204030204" pitchFamily="34" charset="0"/>
                </a:rPr>
                <a:t> 模拟点击和下载进行动态爬取</a:t>
              </a: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38852E7A-3898-504E-9C3B-E8EB182E6664}"/>
                </a:ext>
              </a:extLst>
            </p:cNvPr>
            <p:cNvSpPr/>
            <p:nvPr/>
          </p:nvSpPr>
          <p:spPr>
            <a:xfrm>
              <a:off x="5408133" y="1973035"/>
              <a:ext cx="33810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>
                <a:buFont typeface="Arial" panose="020B0604020202020204" pitchFamily="34" charset="0"/>
                <a:buChar char="•"/>
              </a:pPr>
              <a:r>
                <a:rPr lang="zh-CN" altLang="en-US" b="1" dirty="0">
                  <a:latin typeface="Nunito" panose="020F0502020204030204" pitchFamily="34" charset="0"/>
                </a:rPr>
                <a:t>使用 </a:t>
              </a:r>
              <a:r>
                <a:rPr lang="en-US" altLang="zh-CN" b="1" dirty="0">
                  <a:latin typeface="Nunito" panose="020F0502020204030204" pitchFamily="34" charset="0"/>
                </a:rPr>
                <a:t>info</a:t>
              </a:r>
              <a:r>
                <a:rPr lang="zh-CN" altLang="en-US" b="1" dirty="0">
                  <a:latin typeface="Nunito" panose="020F0502020204030204" pitchFamily="34" charset="0"/>
                </a:rPr>
                <a:t> 账号进行 </a:t>
              </a:r>
              <a:r>
                <a:rPr lang="en-US" altLang="zh-CN" b="1" dirty="0">
                  <a:latin typeface="Nunito" panose="020F0502020204030204" pitchFamily="34" charset="0"/>
                </a:rPr>
                <a:t>proxy</a:t>
              </a:r>
              <a:r>
                <a:rPr lang="zh-CN" altLang="en-US" b="1" dirty="0">
                  <a:latin typeface="Nunito" panose="020F0502020204030204" pitchFamily="34" charset="0"/>
                </a:rPr>
                <a:t> 代理</a:t>
              </a: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15915B6E-15CD-A34F-98B0-AD73F80500FC}"/>
                </a:ext>
              </a:extLst>
            </p:cNvPr>
            <p:cNvSpPr/>
            <p:nvPr/>
          </p:nvSpPr>
          <p:spPr>
            <a:xfrm>
              <a:off x="5408133" y="3069046"/>
              <a:ext cx="388600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>
                <a:buFont typeface="Arial" panose="020B0604020202020204" pitchFamily="34" charset="0"/>
                <a:buChar char="•"/>
              </a:pPr>
              <a:r>
                <a:rPr lang="zh-CN" altLang="en-US" b="1" dirty="0">
                  <a:latin typeface="Nunito" panose="020F0502020204030204" pitchFamily="34" charset="0"/>
                </a:rPr>
                <a:t> 基于线程池操作，模拟多线程爬取</a:t>
              </a:r>
            </a:p>
          </p:txBody>
        </p:sp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FCCE191A-BCCD-5B42-B6D8-21E35499AC5D}"/>
                </a:ext>
              </a:extLst>
            </p:cNvPr>
            <p:cNvSpPr/>
            <p:nvPr/>
          </p:nvSpPr>
          <p:spPr>
            <a:xfrm>
              <a:off x="5408133" y="3478552"/>
              <a:ext cx="380424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>
                <a:buFont typeface="Arial" panose="020B0604020202020204" pitchFamily="34" charset="0"/>
                <a:buChar char="•"/>
              </a:pPr>
              <a:r>
                <a:rPr lang="zh-CN" altLang="en-US" b="1" dirty="0">
                  <a:latin typeface="Nunito" panose="020F0502020204030204" pitchFamily="34" charset="0"/>
                </a:rPr>
                <a:t> 爬虫数据储存为 </a:t>
              </a:r>
              <a:r>
                <a:rPr lang="en-US" altLang="zh-CN" b="1" dirty="0" err="1">
                  <a:latin typeface="Nunito" panose="020F0502020204030204" pitchFamily="34" charset="0"/>
                </a:rPr>
                <a:t>sql</a:t>
              </a:r>
              <a:r>
                <a:rPr lang="zh-CN" altLang="en-US" b="1" dirty="0">
                  <a:latin typeface="Nunito" panose="020F0502020204030204" pitchFamily="34" charset="0"/>
                </a:rPr>
                <a:t> 与 </a:t>
              </a:r>
              <a:r>
                <a:rPr lang="en-US" altLang="zh-CN" b="1" dirty="0">
                  <a:latin typeface="Nunito" panose="020F0502020204030204" pitchFamily="34" charset="0"/>
                </a:rPr>
                <a:t>html</a:t>
              </a:r>
              <a:r>
                <a:rPr lang="zh-CN" altLang="en-US" b="1" dirty="0">
                  <a:latin typeface="Nunito" panose="020F0502020204030204" pitchFamily="34" charset="0"/>
                </a:rPr>
                <a:t> 格式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A_矩形 7"/>
          <p:cNvSpPr/>
          <p:nvPr>
            <p:custDataLst>
              <p:tags r:id="rId1"/>
            </p:custDataLst>
          </p:nvPr>
        </p:nvSpPr>
        <p:spPr>
          <a:xfrm>
            <a:off x="845705" y="56690"/>
            <a:ext cx="17235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20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数据处理方法</a:t>
            </a:r>
          </a:p>
        </p:txBody>
      </p:sp>
      <p:sp>
        <p:nvSpPr>
          <p:cNvPr id="33" name="PA_矩形 8"/>
          <p:cNvSpPr/>
          <p:nvPr>
            <p:custDataLst>
              <p:tags r:id="rId2"/>
            </p:custDataLst>
          </p:nvPr>
        </p:nvSpPr>
        <p:spPr>
          <a:xfrm>
            <a:off x="845705" y="438689"/>
            <a:ext cx="234734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685800">
              <a:defRPr/>
            </a:pPr>
            <a:r>
              <a:rPr lang="en-US" altLang="zh-CN" sz="1050" b="1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微软雅黑" panose="020B0503020204020204" charset="-122"/>
              </a:rPr>
              <a:t>Processing</a:t>
            </a:r>
            <a:r>
              <a:rPr lang="zh-CN" altLang="en-US" sz="1050" b="1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微软雅黑" panose="020B0503020204020204" charset="-122"/>
              </a:rPr>
              <a:t> </a:t>
            </a:r>
            <a:r>
              <a:rPr lang="en-US" altLang="zh-CN" sz="1050" b="1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微软雅黑" panose="020B0503020204020204" charset="-122"/>
              </a:rPr>
              <a:t>data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060EC546-DD5E-A945-8990-4C9C6F1AE8DF}"/>
              </a:ext>
            </a:extLst>
          </p:cNvPr>
          <p:cNvSpPr txBox="1"/>
          <p:nvPr/>
        </p:nvSpPr>
        <p:spPr>
          <a:xfrm>
            <a:off x="5501518" y="1189012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b="1" dirty="0"/>
              <a:t>以朝日新闻为例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3F83919-421E-F14C-BC10-48350BA749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59" y="692605"/>
            <a:ext cx="5197610" cy="4450895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0632E5C9-CFB7-5F44-8C45-5A3B1824BD5A}"/>
              </a:ext>
            </a:extLst>
          </p:cNvPr>
          <p:cNvGrpSpPr/>
          <p:nvPr/>
        </p:nvGrpSpPr>
        <p:grpSpPr>
          <a:xfrm>
            <a:off x="5236630" y="1799529"/>
            <a:ext cx="4230645" cy="2872959"/>
            <a:chOff x="5236630" y="1799529"/>
            <a:chExt cx="4230645" cy="2872959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140D5277-AB80-614D-BF1F-F082BAA267A6}"/>
                </a:ext>
              </a:extLst>
            </p:cNvPr>
            <p:cNvSpPr/>
            <p:nvPr/>
          </p:nvSpPr>
          <p:spPr>
            <a:xfrm>
              <a:off x="5236630" y="2912842"/>
              <a:ext cx="373531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buFont typeface="Arial" panose="020B0604020202020204" pitchFamily="34" charset="0"/>
                <a:buChar char="•"/>
              </a:pPr>
              <a:r>
                <a:rPr lang="zh-CN" altLang="en-US" b="1" dirty="0">
                  <a:latin typeface="Nunito" panose="020F0502020204030204" pitchFamily="34" charset="0"/>
                </a:rPr>
                <a:t> </a:t>
              </a:r>
              <a:r>
                <a:rPr lang="en-US" altLang="zh-CN" b="1" dirty="0">
                  <a:latin typeface="Nunito" panose="020F0502020204030204" pitchFamily="34" charset="0"/>
                </a:rPr>
                <a:t>Counter</a:t>
              </a:r>
              <a:r>
                <a:rPr lang="zh-CN" altLang="en-US" b="1" dirty="0">
                  <a:latin typeface="Nunito" panose="020F0502020204030204" pitchFamily="34" charset="0"/>
                </a:rPr>
                <a:t> 解决数据重复并以 </a:t>
              </a:r>
              <a:r>
                <a:rPr lang="en-US" altLang="zh-CN" b="1" dirty="0">
                  <a:latin typeface="Nunito" panose="020F0502020204030204" pitchFamily="34" charset="0"/>
                </a:rPr>
                <a:t>json</a:t>
              </a:r>
              <a:r>
                <a:rPr lang="zh-CN" altLang="en-US" b="1" dirty="0">
                  <a:latin typeface="Nunito" panose="020F0502020204030204" pitchFamily="34" charset="0"/>
                </a:rPr>
                <a:t> </a:t>
              </a:r>
              <a:r>
                <a:rPr lang="en-US" altLang="zh-CN" b="1" dirty="0">
                  <a:latin typeface="Nunito" panose="020F0502020204030204" pitchFamily="34" charset="0"/>
                </a:rPr>
                <a:t>+</a:t>
              </a:r>
              <a:r>
                <a:rPr lang="zh-CN" altLang="en-US" b="1" dirty="0">
                  <a:latin typeface="Nunito" panose="020F0502020204030204" pitchFamily="34" charset="0"/>
                </a:rPr>
                <a:t> </a:t>
              </a:r>
              <a:r>
                <a:rPr lang="en-US" altLang="zh-CN" b="1" dirty="0">
                  <a:latin typeface="Nunito" panose="020F0502020204030204" pitchFamily="34" charset="0"/>
                </a:rPr>
                <a:t>sqlite3</a:t>
              </a:r>
              <a:r>
                <a:rPr lang="zh-CN" altLang="en-US" b="1" dirty="0">
                  <a:latin typeface="Nunito" panose="020F0502020204030204" pitchFamily="34" charset="0"/>
                </a:rPr>
                <a:t> 储存数据</a:t>
              </a: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2FE4B949-739F-994B-8EF0-CB04A99808A1}"/>
                </a:ext>
              </a:extLst>
            </p:cNvPr>
            <p:cNvSpPr/>
            <p:nvPr/>
          </p:nvSpPr>
          <p:spPr>
            <a:xfrm>
              <a:off x="5236630" y="2217686"/>
              <a:ext cx="373531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buFont typeface="Arial" panose="020B0604020202020204" pitchFamily="34" charset="0"/>
                <a:buChar char="•"/>
              </a:pPr>
              <a:r>
                <a:rPr lang="zh-CN" altLang="en-US" b="1" dirty="0">
                  <a:latin typeface="Nunito" panose="020F0502020204030204" pitchFamily="34" charset="0"/>
                </a:rPr>
                <a:t> 依靠 </a:t>
              </a:r>
              <a:r>
                <a:rPr lang="en-US" altLang="zh-CN" b="1" dirty="0">
                  <a:latin typeface="Nunito" panose="020F0502020204030204" pitchFamily="34" charset="0"/>
                </a:rPr>
                <a:t>decorator</a:t>
              </a:r>
              <a:r>
                <a:rPr lang="zh-CN" altLang="en-US" b="1" dirty="0">
                  <a:latin typeface="Nunito" panose="020F0502020204030204" pitchFamily="34" charset="0"/>
                </a:rPr>
                <a:t> 装饰处理函数并舍弃不规范数据</a:t>
              </a: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38852E7A-3898-504E-9C3B-E8EB182E6664}"/>
                </a:ext>
              </a:extLst>
            </p:cNvPr>
            <p:cNvSpPr/>
            <p:nvPr/>
          </p:nvSpPr>
          <p:spPr>
            <a:xfrm>
              <a:off x="5236630" y="1799529"/>
              <a:ext cx="38573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buFont typeface="Arial" panose="020B0604020202020204" pitchFamily="34" charset="0"/>
                <a:buChar char="•"/>
              </a:pPr>
              <a:r>
                <a:rPr lang="zh-CN" altLang="en-US" b="1" dirty="0">
                  <a:latin typeface="Nunito" panose="020F0502020204030204" pitchFamily="34" charset="0"/>
                </a:rPr>
                <a:t> 使用 </a:t>
              </a:r>
              <a:r>
                <a:rPr lang="en-US" altLang="zh-CN" b="1" dirty="0">
                  <a:latin typeface="Nunito" panose="020F0502020204030204" pitchFamily="34" charset="0"/>
                </a:rPr>
                <a:t>BeautifulSoup4</a:t>
              </a:r>
              <a:r>
                <a:rPr lang="zh-CN" altLang="en-US" b="1" dirty="0">
                  <a:latin typeface="Nunito" panose="020F0502020204030204" pitchFamily="34" charset="0"/>
                </a:rPr>
                <a:t> 处理文本</a:t>
              </a: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15915B6E-15CD-A34F-98B0-AD73F80500FC}"/>
                </a:ext>
              </a:extLst>
            </p:cNvPr>
            <p:cNvSpPr/>
            <p:nvPr/>
          </p:nvSpPr>
          <p:spPr>
            <a:xfrm>
              <a:off x="5236630" y="3607998"/>
              <a:ext cx="4230645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>
                <a:buFont typeface="Arial" panose="020B0604020202020204" pitchFamily="34" charset="0"/>
                <a:buChar char="•"/>
              </a:pPr>
              <a:r>
                <a:rPr lang="zh-CN" altLang="en-US" b="1" dirty="0">
                  <a:latin typeface="Nunito" panose="020F0502020204030204" pitchFamily="34" charset="0"/>
                </a:rPr>
                <a:t> 利用 </a:t>
              </a:r>
              <a:r>
                <a:rPr lang="en-US" altLang="zh-CN" b="1" dirty="0">
                  <a:latin typeface="Nunito" panose="020F0502020204030204" pitchFamily="34" charset="0"/>
                </a:rPr>
                <a:t>regular</a:t>
              </a:r>
              <a:r>
                <a:rPr lang="zh-CN" altLang="en-US" b="1" dirty="0">
                  <a:latin typeface="Nunito" panose="020F0502020204030204" pitchFamily="34" charset="0"/>
                </a:rPr>
                <a:t> 处理不规则的日语时间，</a:t>
              </a:r>
              <a:endParaRPr lang="en-US" altLang="zh-CN" b="1" dirty="0">
                <a:latin typeface="Nunito" panose="020F0502020204030204" pitchFamily="34" charset="0"/>
              </a:endParaRPr>
            </a:p>
            <a:p>
              <a:pPr algn="just"/>
              <a:r>
                <a:rPr lang="zh-CN" altLang="en-US" b="1" dirty="0">
                  <a:latin typeface="Nunito" panose="020F0502020204030204" pitchFamily="34" charset="0"/>
                </a:rPr>
                <a:t>并储存为 </a:t>
              </a:r>
              <a:r>
                <a:rPr lang="en-US" altLang="zh-CN" b="1" dirty="0">
                  <a:latin typeface="Nunito" panose="020F0502020204030204" pitchFamily="34" charset="0"/>
                </a:rPr>
                <a:t>8</a:t>
              </a:r>
              <a:r>
                <a:rPr lang="zh-CN" altLang="en-US" b="1" dirty="0">
                  <a:latin typeface="Nunito" panose="020F0502020204030204" pitchFamily="34" charset="0"/>
                </a:rPr>
                <a:t> 位整数型时间格式</a:t>
              </a:r>
              <a:endParaRPr lang="en-US" altLang="zh-CN" b="1" dirty="0">
                <a:latin typeface="Nunito" panose="020F0502020204030204" pitchFamily="34" charset="0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15915B6E-15CD-A34F-98B0-AD73F80500FC}"/>
                </a:ext>
              </a:extLst>
            </p:cNvPr>
            <p:cNvSpPr/>
            <p:nvPr/>
          </p:nvSpPr>
          <p:spPr>
            <a:xfrm>
              <a:off x="5236630" y="4303156"/>
              <a:ext cx="3637534" cy="369332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buFont typeface="Arial" panose="020B0604020202020204" pitchFamily="34" charset="0"/>
                <a:buChar char="•"/>
              </a:pPr>
              <a:r>
                <a:rPr lang="zh-CN" altLang="en-US" b="1" dirty="0">
                  <a:latin typeface="Nunito" panose="020F0502020204030204" pitchFamily="34" charset="0"/>
                </a:rPr>
                <a:t> 设置统一的 </a:t>
              </a:r>
              <a:r>
                <a:rPr lang="en-US" altLang="zh-CN" b="1" dirty="0">
                  <a:latin typeface="Nunito" panose="020F0502020204030204" pitchFamily="34" charset="0"/>
                </a:rPr>
                <a:t>json</a:t>
              </a:r>
              <a:r>
                <a:rPr lang="zh-CN" altLang="en-US" b="1" dirty="0">
                  <a:latin typeface="Nunito" panose="020F0502020204030204" pitchFamily="34" charset="0"/>
                </a:rPr>
                <a:t> 接口以绘制图片</a:t>
              </a: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44F973AB-01F3-744D-9690-ED38DB2A68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0609" y="0"/>
            <a:ext cx="456278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021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A_矩形 7"/>
          <p:cNvSpPr/>
          <p:nvPr>
            <p:custDataLst>
              <p:tags r:id="rId1"/>
            </p:custDataLst>
          </p:nvPr>
        </p:nvSpPr>
        <p:spPr>
          <a:xfrm>
            <a:off x="845705" y="56690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2000" ker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数据可视化方法</a:t>
            </a:r>
            <a:endParaRPr lang="zh-CN" altLang="en-US" sz="2000" kern="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PA_矩形 8"/>
          <p:cNvSpPr/>
          <p:nvPr>
            <p:custDataLst>
              <p:tags r:id="rId2"/>
            </p:custDataLst>
          </p:nvPr>
        </p:nvSpPr>
        <p:spPr>
          <a:xfrm>
            <a:off x="845705" y="438689"/>
            <a:ext cx="234734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defRPr/>
            </a:pPr>
            <a:r>
              <a:rPr lang="en-US" altLang="zh-CN" sz="1050" b="1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微软雅黑" panose="020B0503020204020204" charset="-122"/>
              </a:rPr>
              <a:t>Visualize</a:t>
            </a:r>
            <a:r>
              <a:rPr lang="zh-CN" altLang="en-US" sz="1050" b="1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微软雅黑" panose="020B0503020204020204" charset="-122"/>
              </a:rPr>
              <a:t> </a:t>
            </a:r>
            <a:r>
              <a:rPr lang="en-US" altLang="zh-CN" sz="1050" b="1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微软雅黑" panose="020B0503020204020204" charset="-122"/>
              </a:rPr>
              <a:t>data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140D5277-AB80-614D-BF1F-F082BAA267A6}"/>
              </a:ext>
            </a:extLst>
          </p:cNvPr>
          <p:cNvSpPr/>
          <p:nvPr/>
        </p:nvSpPr>
        <p:spPr>
          <a:xfrm>
            <a:off x="5348823" y="3081324"/>
            <a:ext cx="37353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endParaRPr lang="zh-CN" altLang="en-US" dirty="0">
              <a:latin typeface="Nunito" panose="020F0502020204030204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2FE4B949-739F-994B-8EF0-CB04A99808A1}"/>
              </a:ext>
            </a:extLst>
          </p:cNvPr>
          <p:cNvSpPr/>
          <p:nvPr/>
        </p:nvSpPr>
        <p:spPr>
          <a:xfrm>
            <a:off x="5348824" y="2301529"/>
            <a:ext cx="373531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Nunito" panose="020F0502020204030204" pitchFamily="34" charset="0"/>
              </a:rPr>
              <a:t> 以 </a:t>
            </a:r>
            <a:r>
              <a:rPr lang="en-US" altLang="zh-CN" b="1" dirty="0">
                <a:latin typeface="Nunito" panose="020F0502020204030204" pitchFamily="34" charset="0"/>
              </a:rPr>
              <a:t>8</a:t>
            </a:r>
            <a:r>
              <a:rPr lang="zh-CN" altLang="en-US" b="1" dirty="0">
                <a:latin typeface="Nunito" panose="020F0502020204030204" pitchFamily="34" charset="0"/>
              </a:rPr>
              <a:t> 位整数表示的时间为横轴，以单个词语为纵轴，展现词语热度的密度分布</a:t>
            </a:r>
            <a:endParaRPr lang="en-US" altLang="zh-CN" b="1" dirty="0">
              <a:latin typeface="Nunito" panose="020F0502020204030204" pitchFamily="34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8852E7A-3898-504E-9C3B-E8EB182E6664}"/>
              </a:ext>
            </a:extLst>
          </p:cNvPr>
          <p:cNvSpPr/>
          <p:nvPr/>
        </p:nvSpPr>
        <p:spPr>
          <a:xfrm>
            <a:off x="5348824" y="1829510"/>
            <a:ext cx="385737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zh-CN" altLang="en-US" sz="2000" b="1" dirty="0"/>
              <a:t> 使用 </a:t>
            </a:r>
            <a:r>
              <a:rPr lang="en-US" altLang="zh-CN" sz="2000" b="1" dirty="0"/>
              <a:t>matplotlib</a:t>
            </a:r>
            <a:r>
              <a:rPr lang="zh-CN" altLang="en-US" sz="2000" b="1" dirty="0"/>
              <a:t> 为基本绘图工具</a:t>
            </a:r>
            <a:endParaRPr lang="zh-CN" altLang="en-US" sz="2000" b="1" dirty="0">
              <a:latin typeface="Nunito" panose="020F050202020403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15915B6E-15CD-A34F-98B0-AD73F80500FC}"/>
              </a:ext>
            </a:extLst>
          </p:cNvPr>
          <p:cNvSpPr/>
          <p:nvPr/>
        </p:nvSpPr>
        <p:spPr>
          <a:xfrm>
            <a:off x="7005528" y="3799563"/>
            <a:ext cx="2648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endParaRPr lang="zh-CN" altLang="en-US" dirty="0">
              <a:latin typeface="Nunito" panose="020F0502020204030204" pitchFamily="34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060EC546-DD5E-A945-8990-4C9C6F1AE8DF}"/>
              </a:ext>
            </a:extLst>
          </p:cNvPr>
          <p:cNvSpPr txBox="1"/>
          <p:nvPr/>
        </p:nvSpPr>
        <p:spPr>
          <a:xfrm>
            <a:off x="6048659" y="1179332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b="1" dirty="0"/>
              <a:t>以日语新闻为例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9996849-03E1-654B-9091-21CAFCD57A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59" y="798912"/>
            <a:ext cx="5048284" cy="428789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768D94A-D2AA-2B4F-9262-4FE5D2D6376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659" y="3209881"/>
            <a:ext cx="2311152" cy="1733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90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heme/theme1.xml><?xml version="1.0" encoding="utf-8"?>
<a:theme xmlns:a="http://schemas.openxmlformats.org/drawingml/2006/main" name="Office 主题">
  <a:themeElements>
    <a:clrScheme name="3莫兰迪">
      <a:dk1>
        <a:sysClr val="windowText" lastClr="000000"/>
      </a:dk1>
      <a:lt1>
        <a:sysClr val="window" lastClr="FFFFFF"/>
      </a:lt1>
      <a:dk2>
        <a:srgbClr val="EEF2F5"/>
      </a:dk2>
      <a:lt2>
        <a:srgbClr val="E7E6E6"/>
      </a:lt2>
      <a:accent1>
        <a:srgbClr val="E0A698"/>
      </a:accent1>
      <a:accent2>
        <a:srgbClr val="475E71"/>
      </a:accent2>
      <a:accent3>
        <a:srgbClr val="AAB2B9"/>
      </a:accent3>
      <a:accent4>
        <a:srgbClr val="D0604C"/>
      </a:accent4>
      <a:accent5>
        <a:srgbClr val="4472C4"/>
      </a:accent5>
      <a:accent6>
        <a:srgbClr val="70AD47"/>
      </a:accent6>
      <a:hlink>
        <a:srgbClr val="000000"/>
      </a:hlink>
      <a:folHlink>
        <a:srgbClr val="954F72"/>
      </a:folHlink>
    </a:clrScheme>
    <a:fontScheme name="标准3">
      <a:majorFont>
        <a:latin typeface="华文细黑"/>
        <a:ea typeface="微软雅黑"/>
        <a:cs typeface=""/>
      </a:majorFont>
      <a:minorFont>
        <a:latin typeface="Calibri Light"/>
        <a:ea typeface="微软雅黑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46</TotalTime>
  <Words>156</Words>
  <Application>Microsoft Macintosh PowerPoint</Application>
  <PresentationFormat>全屏显示(16:9)</PresentationFormat>
  <Paragraphs>24</Paragraphs>
  <Slides>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0" baseType="lpstr">
      <vt:lpstr>等线</vt:lpstr>
      <vt:lpstr>华文细黑</vt:lpstr>
      <vt:lpstr>微软雅黑</vt:lpstr>
      <vt:lpstr>Arial</vt:lpstr>
      <vt:lpstr>Calibri Light</vt:lpstr>
      <vt:lpstr>Nunito</vt:lpstr>
      <vt:lpstr>Office 主题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哒哒 熊猫</dc:creator>
  <cp:lastModifiedBy>赵 晨阳</cp:lastModifiedBy>
  <cp:revision>967</cp:revision>
  <dcterms:created xsi:type="dcterms:W3CDTF">2019-06-21T02:16:00Z</dcterms:created>
  <dcterms:modified xsi:type="dcterms:W3CDTF">2022-04-03T22:11:00Z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2052-11.1.0.11115</vt:lpwstr>
  </property>
  <property fmtid="{D5CDD505-2E9C-101B-9397-08002B2CF9AE}" pid="3" name="KSOTemplateUUID">
    <vt:lpwstr>v1.0_mb_69yGHs7gr8T4ZZ843P6wnQ==</vt:lpwstr>
  </property>
  <property fmtid="{D5CDD505-2E9C-101B-9397-08002B2CF9AE}" pid="4" name="ICV">
    <vt:lpwstr>420F7CAFEDC24A5F87A05D76EF9FC614</vt:lpwstr>
  </property>
</Properties>
</file>